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4"/>
    <p:sldMasterId id="2147483660" r:id="rId5"/>
  </p:sldMasterIdLst>
  <p:notesMasterIdLst>
    <p:notesMasterId r:id="rId20"/>
  </p:notesMasterIdLst>
  <p:sldIdLst>
    <p:sldId id="262" r:id="rId6"/>
    <p:sldId id="263" r:id="rId7"/>
    <p:sldId id="264" r:id="rId8"/>
    <p:sldId id="425" r:id="rId9"/>
    <p:sldId id="426" r:id="rId10"/>
    <p:sldId id="390" r:id="rId11"/>
    <p:sldId id="427" r:id="rId12"/>
    <p:sldId id="279" r:id="rId13"/>
    <p:sldId id="414" r:id="rId14"/>
    <p:sldId id="428" r:id="rId15"/>
    <p:sldId id="431" r:id="rId16"/>
    <p:sldId id="430" r:id="rId17"/>
    <p:sldId id="432" r:id="rId18"/>
    <p:sldId id="429" r:id="rId19"/>
  </p:sldIdLst>
  <p:sldSz cx="12192000" cy="6858000"/>
  <p:notesSz cx="6858000" cy="9144000"/>
  <p:embeddedFontLst>
    <p:embeddedFont>
      <p:font typeface="Microsoft YaHei Light" panose="020B0502040204020203" pitchFamily="34" charset="-122"/>
      <p:regular r:id="rId21"/>
    </p:embeddedFont>
    <p:embeddedFont>
      <p:font typeface="Arabic Typesetting" panose="03020402040406030203" pitchFamily="66" charset="-78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Nirmala UI" panose="020B0502040204020203" pitchFamily="34" charset="0"/>
      <p:regular r:id="rId31"/>
      <p:bold r:id="rId32"/>
    </p:embeddedFont>
    <p:embeddedFont>
      <p:font typeface="Raleway" pitchFamily="2" charset="-18"/>
      <p:regular r:id="rId33"/>
      <p:bold r:id="rId34"/>
      <p:italic r:id="rId35"/>
      <p:boldItalic r:id="rId36"/>
    </p:embeddedFont>
    <p:embeddedFont>
      <p:font typeface="Raleway Bold" pitchFamily="2" charset="-18"/>
      <p:bold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  <p:embeddedFont>
      <p:font typeface="Sitka Banner Semibold" pitchFamily="2" charset="0"/>
      <p:bold r:id="rId42"/>
      <p:boldItalic r:id="rId43"/>
    </p:embeddedFont>
    <p:embeddedFont>
      <p:font typeface="Sitka Small" panose="02000505000000020004" pitchFamily="2" charset="0"/>
      <p:regular r:id="rId44"/>
      <p:bold r:id="rId45"/>
      <p:italic r:id="rId46"/>
      <p:boldItalic r:id="rId47"/>
    </p:embeddedFont>
    <p:embeddedFont>
      <p:font typeface="Times" panose="02020603050405020304" pitchFamily="18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kcja domyślna" id="{4829B68F-D75A-4F8B-A15C-1895E0C065AB}">
          <p14:sldIdLst>
            <p14:sldId id="262"/>
            <p14:sldId id="263"/>
            <p14:sldId id="264"/>
            <p14:sldId id="425"/>
            <p14:sldId id="426"/>
            <p14:sldId id="390"/>
            <p14:sldId id="427"/>
            <p14:sldId id="279"/>
            <p14:sldId id="414"/>
            <p14:sldId id="428"/>
            <p14:sldId id="431"/>
            <p14:sldId id="430"/>
            <p14:sldId id="432"/>
            <p14:sldId id="429"/>
          </p14:sldIdLst>
        </p14:section>
      </p14:sectionLst>
    </p:ex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7" roundtripDataSignature="AMtx7mhrmw1ZnDE1EdiGrAXpkwRhorR6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48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font" Target="fonts/font30.fntdata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9.fntdata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8" Type="http://schemas.openxmlformats.org/officeDocument/2006/relationships/slide" Target="slides/slide3.xml"/><Relationship Id="rId51" Type="http://schemas.openxmlformats.org/officeDocument/2006/relationships/font" Target="fonts/font3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59" Type="http://schemas.openxmlformats.org/officeDocument/2006/relationships/viewProps" Target="viewProp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font" Target="fonts/font29.fntdata"/><Relationship Id="rId57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7452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9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956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9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1256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5845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150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9373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74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9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0948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9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4681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9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5248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98" name="Google Shape;9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8711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userDrawn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6;p6">
            <a:extLst>
              <a:ext uri="{FF2B5EF4-FFF2-40B4-BE49-F238E27FC236}">
                <a16:creationId xmlns:a16="http://schemas.microsoft.com/office/drawing/2014/main" id="{17BE8EC5-EAAB-30FA-0B31-F43A1BC2337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73110" y="1666920"/>
            <a:ext cx="11045780" cy="134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000" b="1">
                <a:solidFill>
                  <a:schemeClr val="bg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7;p6">
            <a:extLst>
              <a:ext uri="{FF2B5EF4-FFF2-40B4-BE49-F238E27FC236}">
                <a16:creationId xmlns:a16="http://schemas.microsoft.com/office/drawing/2014/main" id="{4AF87348-6EDC-5CD8-005B-D6B51AE09AB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73110" y="3193961"/>
            <a:ext cx="11045780" cy="961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bg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434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userDrawn="1">
  <p:cSld name="Tytuł i zawartoś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>
            <a:spLocks noGrp="1"/>
          </p:cNvSpPr>
          <p:nvPr>
            <p:ph type="title"/>
          </p:nvPr>
        </p:nvSpPr>
        <p:spPr>
          <a:xfrm>
            <a:off x="573109" y="1646574"/>
            <a:ext cx="11036121" cy="1315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000" b="1">
                <a:solidFill>
                  <a:schemeClr val="bg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1"/>
          </p:nvPr>
        </p:nvSpPr>
        <p:spPr>
          <a:xfrm>
            <a:off x="573109" y="3148885"/>
            <a:ext cx="5204839" cy="3155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bg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" name="Google Shape;23;p7">
            <a:extLst>
              <a:ext uri="{FF2B5EF4-FFF2-40B4-BE49-F238E27FC236}">
                <a16:creationId xmlns:a16="http://schemas.microsoft.com/office/drawing/2014/main" id="{430A6E92-CB19-8A31-D43F-C5DBB5304DC1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404391" y="3148885"/>
            <a:ext cx="5204839" cy="3155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bg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203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userDrawn="1">
  <p:cSld name="Tytuł pionowy i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;p6">
            <a:extLst>
              <a:ext uri="{FF2B5EF4-FFF2-40B4-BE49-F238E27FC236}">
                <a16:creationId xmlns:a16="http://schemas.microsoft.com/office/drawing/2014/main" id="{B94BF921-7F0B-AB1D-01F5-00B9100801A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73110" y="1666920"/>
            <a:ext cx="11045780" cy="134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000" b="1">
                <a:solidFill>
                  <a:schemeClr val="bg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23;p7">
            <a:extLst>
              <a:ext uri="{FF2B5EF4-FFF2-40B4-BE49-F238E27FC236}">
                <a16:creationId xmlns:a16="http://schemas.microsoft.com/office/drawing/2014/main" id="{E5D3D82D-A652-20C5-1791-8E94FF1812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76927" y="3148885"/>
            <a:ext cx="4273381" cy="1224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>
                <a:solidFill>
                  <a:schemeClr val="bg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23;p7">
            <a:extLst>
              <a:ext uri="{FF2B5EF4-FFF2-40B4-BE49-F238E27FC236}">
                <a16:creationId xmlns:a16="http://schemas.microsoft.com/office/drawing/2014/main" id="{33663B4C-2E03-158A-6DB2-115AAA9CF50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348988" y="3148885"/>
            <a:ext cx="4273381" cy="1224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>
                <a:solidFill>
                  <a:schemeClr val="bg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34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09610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partnerstwa.monitorrozwoju.pl/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analizy.monitorrozwoju.pl/" TargetMode="External"/><Relationship Id="rId4" Type="http://schemas.openxmlformats.org/officeDocument/2006/relationships/hyperlink" Target="https://przedsiebiorczosc.monitorrozwoju.pl/" TargetMode="Externa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925286" y="1825920"/>
            <a:ext cx="9797142" cy="275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>
              <a:lnSpc>
                <a:spcPct val="115000"/>
              </a:lnSpc>
              <a:buClr>
                <a:srgbClr val="262626"/>
              </a:buClr>
              <a:buSzPts val="4400"/>
            </a:pPr>
            <a:br>
              <a:rPr lang="pl-PL" sz="4400" b="1" dirty="0">
                <a:solidFill>
                  <a:srgbClr val="262626"/>
                </a:solidFill>
                <a:latin typeface="Lato"/>
                <a:ea typeface="Raleway"/>
                <a:cs typeface="Raleway"/>
              </a:rPr>
            </a:br>
            <a:br>
              <a:rPr lang="pl-PL" sz="4400" b="1" dirty="0">
                <a:latin typeface="Lato"/>
              </a:rPr>
            </a:br>
            <a:r>
              <a:rPr lang="pl-PL" sz="4000" b="1" dirty="0">
                <a:solidFill>
                  <a:srgbClr val="262626"/>
                </a:solidFill>
                <a:latin typeface="Lato"/>
              </a:rPr>
              <a:t>PARTNERSTWO DLA ROZWOJU KRAJNY</a:t>
            </a:r>
            <a:br>
              <a:rPr lang="pl-PL" sz="3300" b="1" dirty="0">
                <a:solidFill>
                  <a:srgbClr val="262626"/>
                </a:solidFill>
                <a:latin typeface="Lato"/>
              </a:rPr>
            </a:br>
            <a:br>
              <a:rPr lang="pl-PL" sz="3300" b="1" dirty="0">
                <a:solidFill>
                  <a:srgbClr val="262626"/>
                </a:solidFill>
                <a:latin typeface="Lato"/>
              </a:rPr>
            </a:br>
            <a:br>
              <a:rPr lang="pl-PL" sz="3300" b="1" dirty="0">
                <a:solidFill>
                  <a:srgbClr val="262626"/>
                </a:solidFill>
                <a:latin typeface="Lato"/>
              </a:rPr>
            </a:br>
            <a:r>
              <a:rPr lang="pl-PL" sz="3300" b="1" dirty="0">
                <a:solidFill>
                  <a:srgbClr val="262626"/>
                </a:solidFill>
                <a:latin typeface="Lato"/>
              </a:rPr>
              <a:t>SPOTKANIE KONSULTACYJNO-SZKOLENIOWE</a:t>
            </a:r>
            <a:br>
              <a:rPr lang="pl-PL" sz="3300" b="1" dirty="0">
                <a:solidFill>
                  <a:srgbClr val="262626"/>
                </a:solidFill>
                <a:latin typeface="Lato"/>
              </a:rPr>
            </a:br>
            <a:r>
              <a:rPr lang="pl-PL" sz="3300" b="1" dirty="0">
                <a:solidFill>
                  <a:srgbClr val="262626"/>
                </a:solidFill>
                <a:latin typeface="Lato"/>
              </a:rPr>
              <a:t>07.07.2022</a:t>
            </a:r>
            <a:endParaRPr lang="pl-PL" sz="3300" b="1" dirty="0">
              <a:latin typeface="Lato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92482" y="303500"/>
            <a:ext cx="6207035" cy="12182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upa 17">
            <a:extLst>
              <a:ext uri="{FF2B5EF4-FFF2-40B4-BE49-F238E27FC236}">
                <a16:creationId xmlns:a16="http://schemas.microsoft.com/office/drawing/2014/main" id="{36F2C7D4-BB05-165E-0D27-9810026B9542}"/>
              </a:ext>
            </a:extLst>
          </p:cNvPr>
          <p:cNvGrpSpPr/>
          <p:nvPr/>
        </p:nvGrpSpPr>
        <p:grpSpPr>
          <a:xfrm>
            <a:off x="1523999" y="4757738"/>
            <a:ext cx="9144000" cy="1838325"/>
            <a:chOff x="0" y="0"/>
            <a:chExt cx="6668336" cy="1272501"/>
          </a:xfrm>
        </p:grpSpPr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FB03B725-623D-3E93-B87C-50D07AD50164}"/>
                </a:ext>
              </a:extLst>
            </p:cNvPr>
            <p:cNvGrpSpPr/>
            <p:nvPr/>
          </p:nvGrpSpPr>
          <p:grpSpPr>
            <a:xfrm>
              <a:off x="1597656" y="768946"/>
              <a:ext cx="3194237" cy="503555"/>
              <a:chOff x="1597656" y="768946"/>
              <a:chExt cx="3194237" cy="503555"/>
            </a:xfrm>
          </p:grpSpPr>
          <p:pic>
            <p:nvPicPr>
              <p:cNvPr id="25" name="Obraz 24">
                <a:extLst>
                  <a:ext uri="{FF2B5EF4-FFF2-40B4-BE49-F238E27FC236}">
                    <a16:creationId xmlns:a16="http://schemas.microsoft.com/office/drawing/2014/main" id="{448DA293-660F-3544-3048-7D92DD589A14}"/>
                  </a:ext>
                </a:extLst>
              </p:cNvPr>
              <p:cNvPicPr/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7656" y="864186"/>
                <a:ext cx="1541437" cy="345425"/>
              </a:xfrm>
              <a:prstGeom prst="rect">
                <a:avLst/>
              </a:prstGeom>
            </p:spPr>
          </p:pic>
          <p:pic>
            <p:nvPicPr>
              <p:cNvPr id="26" name="Obraz 25">
                <a:extLst>
                  <a:ext uri="{FF2B5EF4-FFF2-40B4-BE49-F238E27FC236}">
                    <a16:creationId xmlns:a16="http://schemas.microsoft.com/office/drawing/2014/main" id="{63ED29E2-3D79-FF52-E089-8DAE275EC430}"/>
                  </a:ext>
                </a:extLst>
              </p:cNvPr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9198" y="768946"/>
                <a:ext cx="1242695" cy="503555"/>
              </a:xfrm>
              <a:prstGeom prst="rect">
                <a:avLst/>
              </a:prstGeom>
            </p:spPr>
          </p:pic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EFEFD7B1-540E-63B8-C75E-EE7E39ABA48F}"/>
                </a:ext>
              </a:extLst>
            </p:cNvPr>
            <p:cNvGrpSpPr/>
            <p:nvPr/>
          </p:nvGrpSpPr>
          <p:grpSpPr>
            <a:xfrm>
              <a:off x="0" y="0"/>
              <a:ext cx="6668336" cy="643542"/>
              <a:chOff x="0" y="0"/>
              <a:chExt cx="6668336" cy="643542"/>
            </a:xfrm>
          </p:grpSpPr>
          <p:pic>
            <p:nvPicPr>
              <p:cNvPr id="21" name="Obraz 20">
                <a:extLst>
                  <a:ext uri="{FF2B5EF4-FFF2-40B4-BE49-F238E27FC236}">
                    <a16:creationId xmlns:a16="http://schemas.microsoft.com/office/drawing/2014/main" id="{F8CAE9C1-6646-01CD-8CAF-A76BBF73A84F}"/>
                  </a:ext>
                </a:extLst>
              </p:cNvPr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8980" y="77760"/>
                <a:ext cx="1598844" cy="532705"/>
              </a:xfrm>
              <a:prstGeom prst="rect">
                <a:avLst/>
              </a:prstGeom>
            </p:spPr>
          </p:pic>
          <p:pic>
            <p:nvPicPr>
              <p:cNvPr id="22" name="Obraz 21">
                <a:extLst>
                  <a:ext uri="{FF2B5EF4-FFF2-40B4-BE49-F238E27FC236}">
                    <a16:creationId xmlns:a16="http://schemas.microsoft.com/office/drawing/2014/main" id="{84EF812A-CD2D-62C8-B1E3-CA1E092E477A}"/>
                  </a:ext>
                </a:extLst>
              </p:cNvPr>
              <p:cNvPicPr/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148080" cy="640715"/>
              </a:xfrm>
              <a:prstGeom prst="rect">
                <a:avLst/>
              </a:prstGeom>
            </p:spPr>
          </p:pic>
          <p:pic>
            <p:nvPicPr>
              <p:cNvPr id="23" name="Obraz 22">
                <a:extLst>
                  <a:ext uri="{FF2B5EF4-FFF2-40B4-BE49-F238E27FC236}">
                    <a16:creationId xmlns:a16="http://schemas.microsoft.com/office/drawing/2014/main" id="{39A67B9A-B73B-1716-FD3F-F019C9B6D549}"/>
                  </a:ext>
                </a:extLst>
              </p:cNvPr>
              <p:cNvPicPr/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1785" y="28227"/>
                <a:ext cx="1701800" cy="615315"/>
              </a:xfrm>
              <a:prstGeom prst="rect">
                <a:avLst/>
              </a:prstGeom>
            </p:spPr>
          </p:pic>
          <p:pic>
            <p:nvPicPr>
              <p:cNvPr id="24" name="Obraz 23">
                <a:extLst>
                  <a:ext uri="{FF2B5EF4-FFF2-40B4-BE49-F238E27FC236}">
                    <a16:creationId xmlns:a16="http://schemas.microsoft.com/office/drawing/2014/main" id="{EFD8FFC0-B351-D6ED-4001-A0B0FD7DA2E9}"/>
                  </a:ext>
                </a:extLst>
              </p:cNvPr>
              <p:cNvPicPr/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8601" y="63615"/>
                <a:ext cx="1689735" cy="5511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04464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0334" y="436591"/>
            <a:ext cx="2028748" cy="957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3"/>
          <p:cNvGrpSpPr/>
          <p:nvPr/>
        </p:nvGrpSpPr>
        <p:grpSpPr>
          <a:xfrm flipH="1">
            <a:off x="0" y="5930423"/>
            <a:ext cx="3705591" cy="927577"/>
            <a:chOff x="1214188" y="6110772"/>
            <a:chExt cx="3705591" cy="927577"/>
          </a:xfrm>
        </p:grpSpPr>
        <p:pic>
          <p:nvPicPr>
            <p:cNvPr id="104" name="Google Shape;104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92611" y="6124653"/>
              <a:ext cx="827168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2395538" y="6124653"/>
              <a:ext cx="564493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83632" y="6124653"/>
              <a:ext cx="1257748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214188" y="6110772"/>
              <a:ext cx="1257748" cy="9136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100;p3">
            <a:extLst>
              <a:ext uri="{FF2B5EF4-FFF2-40B4-BE49-F238E27FC236}">
                <a16:creationId xmlns:a16="http://schemas.microsoft.com/office/drawing/2014/main" id="{BEAF339B-8573-65C7-7D2C-D8B24844EB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6533" y="436591"/>
            <a:ext cx="7771228" cy="1139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262626"/>
              </a:buClr>
              <a:buSzPts val="3200"/>
            </a:pPr>
            <a:r>
              <a:rPr lang="pl-PL" sz="3200" b="1" dirty="0">
                <a:solidFill>
                  <a:schemeClr val="tx1"/>
                </a:solidFill>
                <a:latin typeface="Raleway" panose="020B0003030101060003" pitchFamily="34" charset="0"/>
              </a:rPr>
              <a:t>Ogólny wskaźnik Rozwoju Partnerstwa</a:t>
            </a:r>
            <a:endParaRPr sz="3200" b="1" dirty="0">
              <a:solidFill>
                <a:schemeClr val="tx1"/>
              </a:solidFill>
              <a:latin typeface="Raleway" panose="020B0003030101060003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76AC58E-9E84-17F7-327B-70BAC1C8A2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398" y="1394253"/>
            <a:ext cx="9875903" cy="452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97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0334" y="436591"/>
            <a:ext cx="2028748" cy="957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3"/>
          <p:cNvGrpSpPr/>
          <p:nvPr/>
        </p:nvGrpSpPr>
        <p:grpSpPr>
          <a:xfrm flipH="1">
            <a:off x="0" y="5930423"/>
            <a:ext cx="3705591" cy="927577"/>
            <a:chOff x="1214188" y="6110772"/>
            <a:chExt cx="3705591" cy="927577"/>
          </a:xfrm>
        </p:grpSpPr>
        <p:pic>
          <p:nvPicPr>
            <p:cNvPr id="104" name="Google Shape;104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92611" y="6124653"/>
              <a:ext cx="827168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2395538" y="6124653"/>
              <a:ext cx="564493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83632" y="6124653"/>
              <a:ext cx="1257748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214188" y="6110772"/>
              <a:ext cx="1257748" cy="9136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100;p3">
            <a:extLst>
              <a:ext uri="{FF2B5EF4-FFF2-40B4-BE49-F238E27FC236}">
                <a16:creationId xmlns:a16="http://schemas.microsoft.com/office/drawing/2014/main" id="{BEAF339B-8573-65C7-7D2C-D8B24844EB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6533" y="436591"/>
            <a:ext cx="7771228" cy="1139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262626"/>
              </a:buClr>
              <a:buSzPts val="3200"/>
            </a:pPr>
            <a:r>
              <a:rPr lang="pl-PL" sz="3200" b="1" dirty="0">
                <a:solidFill>
                  <a:schemeClr val="tx1"/>
                </a:solidFill>
                <a:latin typeface="Raleway" panose="020B0003030101060003" pitchFamily="34" charset="0"/>
              </a:rPr>
              <a:t>Wskaźnik Rozwoju Partnerstwa</a:t>
            </a:r>
            <a:endParaRPr sz="3200" b="1" dirty="0">
              <a:solidFill>
                <a:schemeClr val="tx1"/>
              </a:solidFill>
              <a:latin typeface="Raleway" panose="020B0003030101060003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0BCE748-3475-A00A-C116-F03E6A2B68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8796" y="4990333"/>
            <a:ext cx="1707028" cy="72548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6B81554-07BD-BBEE-4DF7-B1A9B14FB0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67" y="1575736"/>
            <a:ext cx="12000216" cy="436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02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10441" y="48502"/>
            <a:ext cx="2028748" cy="957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3"/>
          <p:cNvGrpSpPr/>
          <p:nvPr/>
        </p:nvGrpSpPr>
        <p:grpSpPr>
          <a:xfrm flipH="1">
            <a:off x="0" y="5930423"/>
            <a:ext cx="3705591" cy="927577"/>
            <a:chOff x="1214188" y="6110772"/>
            <a:chExt cx="3705591" cy="927577"/>
          </a:xfrm>
        </p:grpSpPr>
        <p:pic>
          <p:nvPicPr>
            <p:cNvPr id="104" name="Google Shape;104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92611" y="6124653"/>
              <a:ext cx="827168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2395538" y="6124653"/>
              <a:ext cx="564493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83632" y="6124653"/>
              <a:ext cx="1257748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214188" y="6110772"/>
              <a:ext cx="1257748" cy="9136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100;p3">
            <a:extLst>
              <a:ext uri="{FF2B5EF4-FFF2-40B4-BE49-F238E27FC236}">
                <a16:creationId xmlns:a16="http://schemas.microsoft.com/office/drawing/2014/main" id="{BEAF339B-8573-65C7-7D2C-D8B24844EB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676" y="172950"/>
            <a:ext cx="7771228" cy="1139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262626"/>
              </a:buClr>
              <a:buSzPts val="3200"/>
            </a:pPr>
            <a:r>
              <a:rPr lang="pl-PL" sz="3200" b="1" dirty="0">
                <a:solidFill>
                  <a:schemeClr val="tx1"/>
                </a:solidFill>
                <a:latin typeface="Raleway" panose="020B0003030101060003" pitchFamily="34" charset="0"/>
              </a:rPr>
              <a:t>Wskaźnik Rozwoju Partnerstwa</a:t>
            </a:r>
            <a:endParaRPr sz="3200" b="1" dirty="0">
              <a:solidFill>
                <a:schemeClr val="tx1"/>
              </a:solidFill>
              <a:latin typeface="Raleway" panose="020B00030301010600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F2E6C90-4071-4C2D-DA82-DD3C38E398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676" y="981075"/>
            <a:ext cx="10592656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68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0334" y="436591"/>
            <a:ext cx="2028748" cy="957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3"/>
          <p:cNvGrpSpPr/>
          <p:nvPr/>
        </p:nvGrpSpPr>
        <p:grpSpPr>
          <a:xfrm flipH="1">
            <a:off x="0" y="5930423"/>
            <a:ext cx="3705591" cy="927577"/>
            <a:chOff x="1214188" y="6110772"/>
            <a:chExt cx="3705591" cy="927577"/>
          </a:xfrm>
        </p:grpSpPr>
        <p:pic>
          <p:nvPicPr>
            <p:cNvPr id="104" name="Google Shape;104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92611" y="6124653"/>
              <a:ext cx="827168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2395538" y="6124653"/>
              <a:ext cx="564493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83632" y="6124653"/>
              <a:ext cx="1257748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214188" y="6110772"/>
              <a:ext cx="1257748" cy="9136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100;p3">
            <a:extLst>
              <a:ext uri="{FF2B5EF4-FFF2-40B4-BE49-F238E27FC236}">
                <a16:creationId xmlns:a16="http://schemas.microsoft.com/office/drawing/2014/main" id="{BEAF339B-8573-65C7-7D2C-D8B24844EB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6533" y="436591"/>
            <a:ext cx="7771228" cy="1139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262626"/>
              </a:buClr>
              <a:buSzPts val="3200"/>
            </a:pPr>
            <a:r>
              <a:rPr lang="pl-PL" sz="3200" b="1" dirty="0">
                <a:solidFill>
                  <a:schemeClr val="tx1"/>
                </a:solidFill>
                <a:latin typeface="Raleway" panose="020B0003030101060003" pitchFamily="34" charset="0"/>
              </a:rPr>
              <a:t>Wpływy JST z PIT na 1000 osób w wieku produkcyjnym</a:t>
            </a:r>
            <a:endParaRPr sz="3200" b="1" dirty="0">
              <a:solidFill>
                <a:schemeClr val="tx1"/>
              </a:solidFill>
              <a:latin typeface="Raleway" panose="020B00030301010600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B4AA460-5373-0D36-3690-7F25A5C92B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319" y="1575736"/>
            <a:ext cx="10427282" cy="446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07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/>
          <p:nvPr/>
        </p:nvSpPr>
        <p:spPr>
          <a:xfrm>
            <a:off x="5485593" y="5254176"/>
            <a:ext cx="670640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pl-PL" sz="1800" u="sng" dirty="0">
                <a:solidFill>
                  <a:schemeClr val="tx1"/>
                </a:solidFill>
                <a:latin typeface="Raleway" panose="020B0003030101060003" pitchFamily="34" charset="0"/>
              </a:rPr>
              <a:t>ZWIĄZEK MIAST POLSKICH</a:t>
            </a:r>
          </a:p>
          <a:p>
            <a:pPr marL="0" indent="0">
              <a:buNone/>
            </a:pPr>
            <a:endParaRPr lang="pl-PL" sz="1800" u="sng" dirty="0">
              <a:solidFill>
                <a:schemeClr val="tx1"/>
              </a:solidFill>
              <a:latin typeface="Raleway" panose="020B0003030101060003" pitchFamily="34" charset="0"/>
            </a:endParaRPr>
          </a:p>
          <a:p>
            <a:pPr marL="0" indent="0">
              <a:buNone/>
            </a:pPr>
            <a:r>
              <a:rPr lang="pl-PL" sz="1800" u="sng" dirty="0">
                <a:solidFill>
                  <a:schemeClr val="tx1"/>
                </a:solidFill>
                <a:latin typeface="Raleway" panose="020B0003030101060003" pitchFamily="34" charset="0"/>
              </a:rPr>
              <a:t>JUSTYNA PIETRZYKOWSKA – TEL. 728-728-555</a:t>
            </a:r>
            <a:endParaRPr lang="pl-PL" sz="1800" dirty="0">
              <a:solidFill>
                <a:schemeClr val="tx1"/>
              </a:solidFill>
              <a:latin typeface="Raleway" panose="020B0003030101060003" pitchFamily="34" charset="0"/>
            </a:endParaRPr>
          </a:p>
        </p:txBody>
      </p:sp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0334" y="436591"/>
            <a:ext cx="2028748" cy="957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3"/>
          <p:cNvGrpSpPr/>
          <p:nvPr/>
        </p:nvGrpSpPr>
        <p:grpSpPr>
          <a:xfrm flipH="1">
            <a:off x="0" y="5930423"/>
            <a:ext cx="3705591" cy="927577"/>
            <a:chOff x="1214188" y="6110772"/>
            <a:chExt cx="3705591" cy="927577"/>
          </a:xfrm>
        </p:grpSpPr>
        <p:pic>
          <p:nvPicPr>
            <p:cNvPr id="104" name="Google Shape;104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92611" y="6124653"/>
              <a:ext cx="827168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2395538" y="6124653"/>
              <a:ext cx="564493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83632" y="6124653"/>
              <a:ext cx="1257748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214188" y="6110772"/>
              <a:ext cx="1257748" cy="9136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100;p3">
            <a:extLst>
              <a:ext uri="{FF2B5EF4-FFF2-40B4-BE49-F238E27FC236}">
                <a16:creationId xmlns:a16="http://schemas.microsoft.com/office/drawing/2014/main" id="{BEAF339B-8573-65C7-7D2C-D8B24844EB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6533" y="436591"/>
            <a:ext cx="7771228" cy="1139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262626"/>
              </a:buClr>
              <a:buSzPts val="3200"/>
            </a:pPr>
            <a:r>
              <a:rPr lang="pl-PL" sz="3200" b="1" dirty="0">
                <a:solidFill>
                  <a:schemeClr val="tx1"/>
                </a:solidFill>
                <a:latin typeface="Raleway" panose="020B0003030101060003" pitchFamily="34" charset="0"/>
              </a:rPr>
              <a:t>DZIĘKUJĘ ZA UWAGĘ </a:t>
            </a:r>
            <a:r>
              <a:rPr lang="pl-PL" sz="3200" b="1" dirty="0">
                <a:solidFill>
                  <a:schemeClr val="tx1"/>
                </a:solidFill>
                <a:latin typeface="Raleway" panose="020B0003030101060003" pitchFamily="34" charset="0"/>
                <a:sym typeface="Wingdings" panose="05000000000000000000" pitchFamily="2" charset="2"/>
              </a:rPr>
              <a:t></a:t>
            </a:r>
            <a:endParaRPr sz="3200" b="1" dirty="0">
              <a:solidFill>
                <a:schemeClr val="tx1"/>
              </a:solidFill>
              <a:latin typeface="Raleway" panose="020B0003030101060003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0BCE748-3475-A00A-C116-F03E6A2B68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8796" y="4990333"/>
            <a:ext cx="1707028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04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59884" y="356208"/>
            <a:ext cx="2028748" cy="957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3"/>
          <p:cNvGrpSpPr/>
          <p:nvPr/>
        </p:nvGrpSpPr>
        <p:grpSpPr>
          <a:xfrm flipH="1">
            <a:off x="-64755" y="5951431"/>
            <a:ext cx="3705591" cy="927577"/>
            <a:chOff x="1214188" y="6110772"/>
            <a:chExt cx="3705591" cy="927577"/>
          </a:xfrm>
        </p:grpSpPr>
        <p:pic>
          <p:nvPicPr>
            <p:cNvPr id="104" name="Google Shape;104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92611" y="6124653"/>
              <a:ext cx="827168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2395538" y="6124653"/>
              <a:ext cx="564493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83632" y="6124653"/>
              <a:ext cx="1257748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214188" y="6110772"/>
              <a:ext cx="1257748" cy="9136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BE1C565-39BC-BB42-A8E2-B9EB369B283C}"/>
              </a:ext>
            </a:extLst>
          </p:cNvPr>
          <p:cNvSpPr txBox="1"/>
          <p:nvPr/>
        </p:nvSpPr>
        <p:spPr>
          <a:xfrm>
            <a:off x="762413" y="1253709"/>
            <a:ext cx="10591387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>
                <a:latin typeface="Lato"/>
                <a:ea typeface="Lato"/>
                <a:cs typeface="Lato"/>
              </a:rPr>
              <a:t>W perspektywie finansowej 2021-2027 będą wykorzystywane wszystkie, wymienione w art. 28 rozporządzenia ogólnego, </a:t>
            </a:r>
            <a:r>
              <a:rPr lang="pl-PL" sz="2400" b="1">
                <a:latin typeface="Lato"/>
                <a:ea typeface="Lato"/>
                <a:cs typeface="Lato"/>
              </a:rPr>
              <a:t>instrumenty terytorialne</a:t>
            </a:r>
            <a:r>
              <a:rPr lang="pl-PL" sz="2400">
                <a:latin typeface="Lato"/>
                <a:ea typeface="Lato"/>
                <a:cs typeface="Lato"/>
              </a:rPr>
              <a:t>. tj. zintegrowane inwestycje terytorialne -ZIT, rozwój lokalny kierowany przez społeczność – RLKS oraz inne instrumenty terytorialne – IIT;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>
                <a:latin typeface="Lato"/>
                <a:ea typeface="Lato"/>
                <a:cs typeface="Lato"/>
              </a:rPr>
              <a:t>Instrumenty terytorialne mogą być zastosowane do realizacji działań wynikających z lokalnych strategii rozwoju (dla RLKS)</a:t>
            </a:r>
            <a:r>
              <a:rPr lang="pl-PL" sz="2400" b="1">
                <a:latin typeface="Lato"/>
                <a:ea typeface="Lato"/>
                <a:cs typeface="Lato"/>
              </a:rPr>
              <a:t> i strategii terytorialnych (dla ZIT i IIT);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>
                <a:latin typeface="Lato"/>
                <a:ea typeface="Lato"/>
                <a:cs typeface="Lato"/>
              </a:rPr>
              <a:t>Instrumenty terytorialne koncentrują się na rozwiązywaniu problemów, jak i wzmacnianiu potencjałów obszaru partnerstwa/obszaru funkcjonalnego - istotna jest WSPÓŁPRACA;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>
                <a:latin typeface="Lato"/>
                <a:ea typeface="Lato"/>
                <a:cs typeface="Lato"/>
              </a:rPr>
              <a:t>W</a:t>
            </a:r>
            <a:r>
              <a:rPr lang="pl-PL" sz="2400">
                <a:effectLst/>
                <a:latin typeface="Lato"/>
                <a:ea typeface="Lato"/>
                <a:cs typeface="Lato"/>
              </a:rPr>
              <a:t> przypadku interwencji w ramach </a:t>
            </a:r>
            <a:r>
              <a:rPr lang="pl-PL" sz="2400" b="1">
                <a:effectLst/>
                <a:latin typeface="Lato"/>
                <a:ea typeface="Lato"/>
                <a:cs typeface="Lato"/>
              </a:rPr>
              <a:t>celu polityki spójności 5 </a:t>
            </a:r>
            <a:r>
              <a:rPr lang="pl-PL" sz="2400" b="1">
                <a:solidFill>
                  <a:srgbClr val="000000"/>
                </a:solidFill>
                <a:latin typeface="Lato"/>
                <a:ea typeface="Lato"/>
                <a:cs typeface="Lato"/>
              </a:rPr>
              <a:t>ich wykorzystanie jest</a:t>
            </a:r>
            <a:r>
              <a:rPr lang="pl-PL" sz="2400">
                <a:solidFill>
                  <a:srgbClr val="FF0000"/>
                </a:solidFill>
                <a:effectLst/>
                <a:latin typeface="Lato"/>
                <a:ea typeface="Lato"/>
                <a:cs typeface="Lato"/>
              </a:rPr>
              <a:t> </a:t>
            </a:r>
            <a:r>
              <a:rPr lang="pl-PL" sz="2400" b="1">
                <a:effectLst/>
                <a:latin typeface="Lato"/>
                <a:ea typeface="Lato"/>
                <a:cs typeface="Lato"/>
              </a:rPr>
              <a:t>obligatoryjne</a:t>
            </a:r>
            <a:r>
              <a:rPr lang="pl-PL" sz="2400">
                <a:solidFill>
                  <a:srgbClr val="FF0000"/>
                </a:solidFill>
                <a:latin typeface="Lato"/>
                <a:ea typeface="Lato"/>
                <a:cs typeface="Lato"/>
              </a:rPr>
              <a:t> </a:t>
            </a:r>
            <a:endParaRPr lang="pl-PL" sz="240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79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523999" y="1999183"/>
            <a:ext cx="9144000" cy="168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>
              <a:lnSpc>
                <a:spcPct val="115000"/>
              </a:lnSpc>
              <a:buClr>
                <a:srgbClr val="262626"/>
              </a:buClr>
              <a:buSzPts val="4400"/>
            </a:pPr>
            <a:r>
              <a:rPr lang="pl-PL" sz="4400" b="1" dirty="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Weryfikacja harmonogramu działań zmierzających do przyjęcia Strategii Terytorialnej - IIT</a:t>
            </a:r>
            <a:endParaRPr dirty="0"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92482" y="303500"/>
            <a:ext cx="6207035" cy="12182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upa 17">
            <a:extLst>
              <a:ext uri="{FF2B5EF4-FFF2-40B4-BE49-F238E27FC236}">
                <a16:creationId xmlns:a16="http://schemas.microsoft.com/office/drawing/2014/main" id="{38846906-5885-5287-6074-12AC74C19669}"/>
              </a:ext>
            </a:extLst>
          </p:cNvPr>
          <p:cNvGrpSpPr/>
          <p:nvPr/>
        </p:nvGrpSpPr>
        <p:grpSpPr>
          <a:xfrm>
            <a:off x="1523999" y="4757738"/>
            <a:ext cx="9144000" cy="1838325"/>
            <a:chOff x="0" y="0"/>
            <a:chExt cx="6668336" cy="1272501"/>
          </a:xfrm>
        </p:grpSpPr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B153F9BB-36C3-A5F1-EFA1-0E23DF29CB30}"/>
                </a:ext>
              </a:extLst>
            </p:cNvPr>
            <p:cNvGrpSpPr/>
            <p:nvPr/>
          </p:nvGrpSpPr>
          <p:grpSpPr>
            <a:xfrm>
              <a:off x="1597656" y="768946"/>
              <a:ext cx="3194237" cy="503555"/>
              <a:chOff x="1597656" y="768946"/>
              <a:chExt cx="3194237" cy="503555"/>
            </a:xfrm>
          </p:grpSpPr>
          <p:pic>
            <p:nvPicPr>
              <p:cNvPr id="25" name="Obraz 24">
                <a:extLst>
                  <a:ext uri="{FF2B5EF4-FFF2-40B4-BE49-F238E27FC236}">
                    <a16:creationId xmlns:a16="http://schemas.microsoft.com/office/drawing/2014/main" id="{0ACE5D31-1ECD-9CC4-71BD-62529B88EDEB}"/>
                  </a:ext>
                </a:extLst>
              </p:cNvPr>
              <p:cNvPicPr/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7656" y="864186"/>
                <a:ext cx="1541437" cy="345425"/>
              </a:xfrm>
              <a:prstGeom prst="rect">
                <a:avLst/>
              </a:prstGeom>
            </p:spPr>
          </p:pic>
          <p:pic>
            <p:nvPicPr>
              <p:cNvPr id="26" name="Obraz 25">
                <a:extLst>
                  <a:ext uri="{FF2B5EF4-FFF2-40B4-BE49-F238E27FC236}">
                    <a16:creationId xmlns:a16="http://schemas.microsoft.com/office/drawing/2014/main" id="{C4D7E993-B6D6-0E19-8DC7-4FD92C1C393F}"/>
                  </a:ext>
                </a:extLst>
              </p:cNvPr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9198" y="768946"/>
                <a:ext cx="1242695" cy="503555"/>
              </a:xfrm>
              <a:prstGeom prst="rect">
                <a:avLst/>
              </a:prstGeom>
            </p:spPr>
          </p:pic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59D46719-2382-8E43-8AB8-5B2266A8E1B1}"/>
                </a:ext>
              </a:extLst>
            </p:cNvPr>
            <p:cNvGrpSpPr/>
            <p:nvPr/>
          </p:nvGrpSpPr>
          <p:grpSpPr>
            <a:xfrm>
              <a:off x="0" y="0"/>
              <a:ext cx="6668336" cy="643542"/>
              <a:chOff x="0" y="0"/>
              <a:chExt cx="6668336" cy="643542"/>
            </a:xfrm>
          </p:grpSpPr>
          <p:pic>
            <p:nvPicPr>
              <p:cNvPr id="21" name="Obraz 20">
                <a:extLst>
                  <a:ext uri="{FF2B5EF4-FFF2-40B4-BE49-F238E27FC236}">
                    <a16:creationId xmlns:a16="http://schemas.microsoft.com/office/drawing/2014/main" id="{2797C720-F5D3-4D8D-ECC2-3942864A3A2B}"/>
                  </a:ext>
                </a:extLst>
              </p:cNvPr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8980" y="77760"/>
                <a:ext cx="1598844" cy="532705"/>
              </a:xfrm>
              <a:prstGeom prst="rect">
                <a:avLst/>
              </a:prstGeom>
            </p:spPr>
          </p:pic>
          <p:pic>
            <p:nvPicPr>
              <p:cNvPr id="22" name="Obraz 21">
                <a:extLst>
                  <a:ext uri="{FF2B5EF4-FFF2-40B4-BE49-F238E27FC236}">
                    <a16:creationId xmlns:a16="http://schemas.microsoft.com/office/drawing/2014/main" id="{1C72E261-3BD2-0FC5-4D32-E56F44A04B2D}"/>
                  </a:ext>
                </a:extLst>
              </p:cNvPr>
              <p:cNvPicPr/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148080" cy="640715"/>
              </a:xfrm>
              <a:prstGeom prst="rect">
                <a:avLst/>
              </a:prstGeom>
            </p:spPr>
          </p:pic>
          <p:pic>
            <p:nvPicPr>
              <p:cNvPr id="23" name="Obraz 22">
                <a:extLst>
                  <a:ext uri="{FF2B5EF4-FFF2-40B4-BE49-F238E27FC236}">
                    <a16:creationId xmlns:a16="http://schemas.microsoft.com/office/drawing/2014/main" id="{B6BEA39D-B654-1F58-FAB4-37EEBF086C33}"/>
                  </a:ext>
                </a:extLst>
              </p:cNvPr>
              <p:cNvPicPr/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1785" y="28227"/>
                <a:ext cx="1701800" cy="615315"/>
              </a:xfrm>
              <a:prstGeom prst="rect">
                <a:avLst/>
              </a:prstGeom>
            </p:spPr>
          </p:pic>
          <p:pic>
            <p:nvPicPr>
              <p:cNvPr id="24" name="Obraz 23">
                <a:extLst>
                  <a:ext uri="{FF2B5EF4-FFF2-40B4-BE49-F238E27FC236}">
                    <a16:creationId xmlns:a16="http://schemas.microsoft.com/office/drawing/2014/main" id="{9C3B8209-5484-BCC7-3684-847FDB419AF3}"/>
                  </a:ext>
                </a:extLst>
              </p:cNvPr>
              <p:cNvPicPr/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8601" y="63615"/>
                <a:ext cx="1689735" cy="5511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2668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59884" y="356208"/>
            <a:ext cx="2028748" cy="957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3"/>
          <p:cNvGrpSpPr/>
          <p:nvPr/>
        </p:nvGrpSpPr>
        <p:grpSpPr>
          <a:xfrm flipH="1">
            <a:off x="-64755" y="5951431"/>
            <a:ext cx="3705591" cy="927577"/>
            <a:chOff x="1214188" y="6110772"/>
            <a:chExt cx="3705591" cy="927577"/>
          </a:xfrm>
        </p:grpSpPr>
        <p:pic>
          <p:nvPicPr>
            <p:cNvPr id="104" name="Google Shape;104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92611" y="6124653"/>
              <a:ext cx="827168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2395538" y="6124653"/>
              <a:ext cx="564493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83632" y="6124653"/>
              <a:ext cx="1257748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214188" y="6110772"/>
              <a:ext cx="1257748" cy="9136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BE1C565-39BC-BB42-A8E2-B9EB369B283C}"/>
              </a:ext>
            </a:extLst>
          </p:cNvPr>
          <p:cNvSpPr txBox="1"/>
          <p:nvPr/>
        </p:nvSpPr>
        <p:spPr>
          <a:xfrm>
            <a:off x="762413" y="1253709"/>
            <a:ext cx="10591387" cy="48936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2400" dirty="0">
                <a:latin typeface="Lato"/>
                <a:ea typeface="Lato"/>
                <a:cs typeface="Lato"/>
              </a:rPr>
              <a:t>1. Podjęcie uchwał przez Rady Gmin wyrażających zgodę na zinstytucjonalizowanie się Partnerstwa </a:t>
            </a:r>
          </a:p>
          <a:p>
            <a:r>
              <a:rPr lang="pl-PL" sz="2400" dirty="0">
                <a:latin typeface="Lato"/>
                <a:ea typeface="Lato"/>
                <a:cs typeface="Lato"/>
              </a:rPr>
              <a:t>2. Opracowanie diagnozy</a:t>
            </a:r>
          </a:p>
          <a:p>
            <a:r>
              <a:rPr lang="pl-PL" sz="2400" dirty="0">
                <a:latin typeface="Lato"/>
                <a:ea typeface="Lato"/>
                <a:cs typeface="Lato"/>
              </a:rPr>
              <a:t>3. Opracowanie projektu strategii</a:t>
            </a:r>
          </a:p>
          <a:p>
            <a:r>
              <a:rPr lang="pl-PL" sz="2400" dirty="0">
                <a:latin typeface="Lato"/>
                <a:ea typeface="Lato"/>
                <a:cs typeface="Lato"/>
              </a:rPr>
              <a:t>4. Konsultacje projektu strategii, </a:t>
            </a:r>
          </a:p>
          <a:p>
            <a:r>
              <a:rPr lang="pl-PL" sz="2400" dirty="0"/>
              <a:t>5. Uzgodnienie potrzeby sporządzenia oceny oddziaływania na środowisko Jeśli pozytywne uzgodnienie to: </a:t>
            </a:r>
          </a:p>
          <a:p>
            <a:r>
              <a:rPr lang="pl-PL" sz="2400" dirty="0"/>
              <a:t>6. Przygotowanie prognozy oddziaływania na środowisko </a:t>
            </a:r>
          </a:p>
          <a:p>
            <a:pPr lvl="0"/>
            <a:r>
              <a:rPr lang="pl-PL" sz="2400" dirty="0"/>
              <a:t>7. Konsultacje społeczne dokumentu strategii wraz z prognozą oddziaływania na środowisko</a:t>
            </a:r>
          </a:p>
          <a:p>
            <a:pPr lvl="0"/>
            <a:r>
              <a:rPr lang="pl-PL" sz="2400" dirty="0"/>
              <a:t>8. Uzyskanie opinii właściwych organów ochrony środowiska i inspekcji sanitarnej dot. projektu dokumentu strategii wraz z prognozą oddziaływania na środowisko </a:t>
            </a:r>
          </a:p>
        </p:txBody>
      </p:sp>
    </p:spTree>
    <p:extLst>
      <p:ext uri="{BB962C8B-B14F-4D97-AF65-F5344CB8AC3E}">
        <p14:creationId xmlns:p14="http://schemas.microsoft.com/office/powerpoint/2010/main" val="382800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59884" y="356208"/>
            <a:ext cx="2028748" cy="957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3"/>
          <p:cNvGrpSpPr/>
          <p:nvPr/>
        </p:nvGrpSpPr>
        <p:grpSpPr>
          <a:xfrm flipH="1">
            <a:off x="-64755" y="5951431"/>
            <a:ext cx="3705591" cy="927577"/>
            <a:chOff x="1214188" y="6110772"/>
            <a:chExt cx="3705591" cy="927577"/>
          </a:xfrm>
        </p:grpSpPr>
        <p:pic>
          <p:nvPicPr>
            <p:cNvPr id="104" name="Google Shape;104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92611" y="6124653"/>
              <a:ext cx="827168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2395538" y="6124653"/>
              <a:ext cx="564493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83632" y="6124653"/>
              <a:ext cx="1257748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214188" y="6110772"/>
              <a:ext cx="1257748" cy="9136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BE1C565-39BC-BB42-A8E2-B9EB369B283C}"/>
              </a:ext>
            </a:extLst>
          </p:cNvPr>
          <p:cNvSpPr txBox="1"/>
          <p:nvPr/>
        </p:nvSpPr>
        <p:spPr>
          <a:xfrm>
            <a:off x="762413" y="1253709"/>
            <a:ext cx="10591387" cy="41549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2400" dirty="0"/>
              <a:t>9. Przyjęcie strategii przez właściwy organ </a:t>
            </a:r>
          </a:p>
          <a:p>
            <a:r>
              <a:rPr lang="pl-PL" sz="2400" dirty="0"/>
              <a:t>10. Sporządzenie pisemnego podsumowania dot. m.in. sposobu uwzględnienia wyników strategicznej oceny oddziaływania na środowisko, wniosków i uwag </a:t>
            </a:r>
          </a:p>
          <a:p>
            <a:r>
              <a:rPr lang="pl-PL" sz="2400" dirty="0"/>
              <a:t>11. Zamieszczanie danych o dokumencie i pisemnym podsumowaniu w publicznie dostępnym wykazie danych </a:t>
            </a:r>
          </a:p>
          <a:p>
            <a:r>
              <a:rPr lang="pl-PL" sz="2400" dirty="0"/>
              <a:t>12. Przekazanie dokumentu pisemnego podsumowania o sposobie uwzględnienia wyników strategicznej oceny oddziaływania na środowisko i przekazanie go do właściwych organów ochrony środowiska i inspekcji sanitarnej </a:t>
            </a:r>
          </a:p>
          <a:p>
            <a:r>
              <a:rPr lang="pl-PL" sz="2400" dirty="0"/>
              <a:t>13. Uzgodnienie strategii z właściwą instytucją zarządzającą </a:t>
            </a:r>
            <a:endParaRPr lang="pl-PL" sz="2400" dirty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37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835FCACE-AFEA-E849-BDD0-E3F70E8942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845906"/>
              </p:ext>
            </p:extLst>
          </p:nvPr>
        </p:nvGraphicFramePr>
        <p:xfrm>
          <a:off x="0" y="92470"/>
          <a:ext cx="12192000" cy="6738071"/>
        </p:xfrm>
        <a:graphic>
          <a:graphicData uri="http://schemas.openxmlformats.org/drawingml/2006/table">
            <a:tbl>
              <a:tblPr/>
              <a:tblGrid>
                <a:gridCol w="2625772">
                  <a:extLst>
                    <a:ext uri="{9D8B030D-6E8A-4147-A177-3AD203B41FA5}">
                      <a16:colId xmlns:a16="http://schemas.microsoft.com/office/drawing/2014/main" val="38100201"/>
                    </a:ext>
                  </a:extLst>
                </a:gridCol>
                <a:gridCol w="3796049">
                  <a:extLst>
                    <a:ext uri="{9D8B030D-6E8A-4147-A177-3AD203B41FA5}">
                      <a16:colId xmlns:a16="http://schemas.microsoft.com/office/drawing/2014/main" val="3343368068"/>
                    </a:ext>
                  </a:extLst>
                </a:gridCol>
                <a:gridCol w="5770179">
                  <a:extLst>
                    <a:ext uri="{9D8B030D-6E8A-4147-A177-3AD203B41FA5}">
                      <a16:colId xmlns:a16="http://schemas.microsoft.com/office/drawing/2014/main" val="1767013266"/>
                    </a:ext>
                  </a:extLst>
                </a:gridCol>
              </a:tblGrid>
              <a:tr h="280541"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400" b="1" i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Wybrane elementy procedury</a:t>
                      </a: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48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400" b="1" i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Strategia rozwoju ponadlokalnego​</a:t>
                      </a: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48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400" b="1" i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Strategia terytorialna (strategia ZIT / IIT)​</a:t>
                      </a: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48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075297"/>
                  </a:ext>
                </a:extLst>
              </a:tr>
              <a:tr h="892854">
                <a:tc>
                  <a:txBody>
                    <a:bodyPr/>
                    <a:lstStyle/>
                    <a:p>
                      <a:pPr algn="l" fontAlgn="base"/>
                      <a:r>
                        <a:rPr lang="pl-PL" sz="1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Podjęcie uchwały </a:t>
                      </a:r>
                      <a:r>
                        <a:rPr lang="pl-PL" sz="1400" b="0" i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ws</a:t>
                      </a:r>
                      <a:r>
                        <a:rPr lang="pl-PL" sz="1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harmonogramu i trybu konsultacji projektu strategii​</a:t>
                      </a: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Organ stanowiący stowarzyszenia lub związku międzygminnego lub organ stanowiący JST, której powierzono opracowanie projektu strategii rozwoju ponadlokalnego​</a:t>
                      </a: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400" b="1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NIE</a:t>
                      </a: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797346"/>
                  </a:ext>
                </a:extLst>
              </a:tr>
              <a:tr h="2333607">
                <a:tc>
                  <a:txBody>
                    <a:bodyPr/>
                    <a:lstStyle/>
                    <a:p>
                      <a:pPr algn="l" fontAlgn="base"/>
                      <a:r>
                        <a:rPr lang="pl-PL" sz="14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Konsultacje ​</a:t>
                      </a: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Projekt strategii rozwoju ponadlokalnego oraz strategii rozwoju gminy podlega konsultacjom </a:t>
                      </a:r>
                      <a:r>
                        <a:rPr lang="pl-PL" sz="14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 szczególności z: sąsiednimi gminami i ich związkami, lokalnymi partnerami społecznymi i gospodarczymi, mieszkańcami gmin - w przypadku strategii rozwoju ponadlokalnego albo gminy - w przypadku strategii rozwoju gminy, oraz z właściwym dyrektorem regionalnego zarządu gospodarki wodnej Państwowego Gospodarstwa Wodnego Wody Polskie.</a:t>
                      </a: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4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Konsultacje z partnerami społeczno-gospodarczymi oraz właściwymi podmiotami reprezentującymi społeczeństwo obywatelskie, działającymi na rzecz ochrony środowiska oraz odpowiedzialnymi za promowanie włączenia społecznego, praw podstawowych, praw osób  niepełnosprawnych, równości płci i niedyskryminacji ​</a:t>
                      </a:r>
                    </a:p>
                    <a:p>
                      <a:pPr algn="ctr" fontAlgn="base"/>
                      <a:r>
                        <a:rPr lang="pl-PL" sz="1400" b="1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BRAK OBOWIĄZKU PRZYGOTOWANIA SPRAWOZDANIA PRZEPROWADZENIA KONSULTACJI</a:t>
                      </a: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3743559"/>
                  </a:ext>
                </a:extLst>
              </a:tr>
              <a:tr h="687032">
                <a:tc>
                  <a:txBody>
                    <a:bodyPr/>
                    <a:lstStyle/>
                    <a:p>
                      <a:pPr algn="l" fontAlgn="base"/>
                      <a:r>
                        <a:rPr lang="pl-PL" sz="1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Uzyskanie opinii zarządu województwa​(30 dni od dnia otrzymania projektu)</a:t>
                      </a: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4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TAK</a:t>
                      </a:r>
                      <a:endParaRPr lang="pl-PL" sz="1400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400" b="1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NIE</a:t>
                      </a: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396147"/>
                  </a:ext>
                </a:extLst>
              </a:tr>
              <a:tr h="481210">
                <a:tc>
                  <a:txBody>
                    <a:bodyPr/>
                    <a:lstStyle/>
                    <a:p>
                      <a:pPr algn="l" fontAlgn="base"/>
                      <a:r>
                        <a:rPr lang="pl-PL" sz="1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Ewaluacja ex-</a:t>
                      </a:r>
                      <a:r>
                        <a:rPr lang="pl-PL" sz="1400" b="0" i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ante</a:t>
                      </a:r>
                      <a:r>
                        <a:rPr lang="pl-PL" sz="1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projektu strategii rozwoju</a:t>
                      </a: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4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TAK</a:t>
                      </a:r>
                      <a:endParaRPr lang="pl-PL" sz="1400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400" b="1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NIE</a:t>
                      </a: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632618"/>
                  </a:ext>
                </a:extLst>
              </a:tr>
              <a:tr h="1982408">
                <a:tc>
                  <a:txBody>
                    <a:bodyPr/>
                    <a:lstStyle/>
                    <a:p>
                      <a:pPr algn="l" fontAlgn="base"/>
                      <a:r>
                        <a:rPr lang="pl-PL" sz="14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Procedura strategicznej oceny oddziaływania na środowisko</a:t>
                      </a: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400" b="1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TAK</a:t>
                      </a:r>
                      <a:r>
                        <a:rPr lang="pl-PL" sz="14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l-PL" sz="14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Wstępnych ustaleń </a:t>
                      </a:r>
                      <a:r>
                        <a:rPr lang="pl-PL" sz="1400" b="1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CZY JEST WYMÓG </a:t>
                      </a:r>
                      <a:r>
                        <a:rPr lang="pl-PL" sz="14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można dokonać na podstawie informacji z Urzędów Marszałkowych – zarówno ZIT-y, jak i IIT są realizowane w obszarach tematycznych wskazanych przez instytucję zarządzającą. Jeśli zajdzie ww. przypadek należy przeprowadzić procedurę</a:t>
                      </a:r>
                      <a:r>
                        <a:rPr lang="pl-PL" sz="1400" b="1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Jeśli nie zajdzie ww. przypadek </a:t>
                      </a:r>
                      <a:r>
                        <a:rPr lang="pl-PL" sz="14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proponujemy by, Partnerstwo zwróciło się do właściwego organu ochrony środowiska o uzgodnienie potrzeby przeprowadzenia strategicznej oceny oddziaływania na środowisko (zgodnie z art. 47 ust. 1 ustawy z dnia z dnia 03.10.2008 r.)</a:t>
                      </a: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672623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C663A5A7-A3EC-634D-B6CB-E2C3A8693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150" y="1714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pitchFamily="2" charset="0"/>
              </a:rPr>
              <a:t> 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113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C663A5A7-A3EC-634D-B6CB-E2C3A8693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150" y="1714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pitchFamily="2" charset="0"/>
              </a:rPr>
              <a:t> 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464CA97E-CFE7-D833-1E3F-E2F2BFA0E3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286914"/>
              </p:ext>
            </p:extLst>
          </p:nvPr>
        </p:nvGraphicFramePr>
        <p:xfrm>
          <a:off x="136989" y="223709"/>
          <a:ext cx="11918022" cy="2639626"/>
        </p:xfrm>
        <a:graphic>
          <a:graphicData uri="http://schemas.openxmlformats.org/drawingml/2006/table">
            <a:tbl>
              <a:tblPr/>
              <a:tblGrid>
                <a:gridCol w="2566765">
                  <a:extLst>
                    <a:ext uri="{9D8B030D-6E8A-4147-A177-3AD203B41FA5}">
                      <a16:colId xmlns:a16="http://schemas.microsoft.com/office/drawing/2014/main" val="817847370"/>
                    </a:ext>
                  </a:extLst>
                </a:gridCol>
                <a:gridCol w="5318095">
                  <a:extLst>
                    <a:ext uri="{9D8B030D-6E8A-4147-A177-3AD203B41FA5}">
                      <a16:colId xmlns:a16="http://schemas.microsoft.com/office/drawing/2014/main" val="706210749"/>
                    </a:ext>
                  </a:extLst>
                </a:gridCol>
                <a:gridCol w="4033162">
                  <a:extLst>
                    <a:ext uri="{9D8B030D-6E8A-4147-A177-3AD203B41FA5}">
                      <a16:colId xmlns:a16="http://schemas.microsoft.com/office/drawing/2014/main" val="1562484469"/>
                    </a:ext>
                  </a:extLst>
                </a:gridCol>
              </a:tblGrid>
              <a:tr h="647272"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400" b="1" i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Wybrane elementy procedury</a:t>
                      </a: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48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400" b="1" i="0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Strategia rozwoju ponadlokalnego​</a:t>
                      </a: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48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400" b="1" i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Strategia terytorialna (strategia ZIT / IIT)​</a:t>
                      </a: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48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464138"/>
                  </a:ext>
                </a:extLst>
              </a:tr>
              <a:tr h="737695">
                <a:tc>
                  <a:txBody>
                    <a:bodyPr/>
                    <a:lstStyle/>
                    <a:p>
                      <a:pPr algn="l" fontAlgn="base"/>
                      <a:r>
                        <a:rPr lang="pl-PL" sz="1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Podjęcie uchwały </a:t>
                      </a:r>
                      <a:r>
                        <a:rPr lang="pl-PL" sz="1400" b="0" i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ws</a:t>
                      </a:r>
                      <a:r>
                        <a:rPr lang="pl-PL" sz="1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przyjęcia strategii ​</a:t>
                      </a: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4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Strategia rozwoju ponadlokalnego jest przyjmowana przez organ stanowiący związku międzygminnego albo stowarzyszenia, w drodze uchwały.</a:t>
                      </a:r>
                    </a:p>
                    <a:p>
                      <a:pPr algn="ctr" fontAlgn="base"/>
                      <a:r>
                        <a:rPr lang="pl-PL" sz="14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Strategia rozwoju ponadlokalnego opracowana przez porozumienie międzygminne jest przyjmowana przez właściwe rady gmin i powiatów i obowiązuje od dnia jej przyjęcia przez ostatnią radę. </a:t>
                      </a:r>
                    </a:p>
                    <a:p>
                      <a:pPr algn="ctr" fontAlgn="base"/>
                      <a:endParaRPr lang="pl-PL" sz="14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ase"/>
                      <a:endParaRPr lang="pl-PL" sz="14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ase"/>
                      <a:endParaRPr lang="pl-PL" sz="14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4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Przyjmowane przez radę gminy, radę powiatu albo w trybie właściwym dla utworzonej formy współpracy. </a:t>
                      </a:r>
                      <a:r>
                        <a:rPr lang="pl-PL" sz="1400" b="1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 NASZYM PRZYPADKU STOWARZYSZENIE PRZYJMIE STRATEGIĘ, ALE DLA WIĘKSZEJ LEGITYMIZACJI REKOMENDUJEMY UZYSKANIE OD RAD WSZYSTKICH GMIN STANOWISKA WS. STRATEGII TERYTORIALNEJ</a:t>
                      </a:r>
                      <a:endParaRPr lang="pl-PL" sz="14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1476151"/>
                  </a:ext>
                </a:extLst>
              </a:tr>
            </a:tbl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15AD1CE1-7060-24EA-6809-B817F1376B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907028"/>
              </p:ext>
            </p:extLst>
          </p:nvPr>
        </p:nvGraphicFramePr>
        <p:xfrm>
          <a:off x="136989" y="2863335"/>
          <a:ext cx="11918022" cy="1349069"/>
        </p:xfrm>
        <a:graphic>
          <a:graphicData uri="http://schemas.openxmlformats.org/drawingml/2006/table">
            <a:tbl>
              <a:tblPr/>
              <a:tblGrid>
                <a:gridCol w="2566765">
                  <a:extLst>
                    <a:ext uri="{9D8B030D-6E8A-4147-A177-3AD203B41FA5}">
                      <a16:colId xmlns:a16="http://schemas.microsoft.com/office/drawing/2014/main" val="4281250974"/>
                    </a:ext>
                  </a:extLst>
                </a:gridCol>
                <a:gridCol w="5318095">
                  <a:extLst>
                    <a:ext uri="{9D8B030D-6E8A-4147-A177-3AD203B41FA5}">
                      <a16:colId xmlns:a16="http://schemas.microsoft.com/office/drawing/2014/main" val="3772640699"/>
                    </a:ext>
                  </a:extLst>
                </a:gridCol>
                <a:gridCol w="4033162">
                  <a:extLst>
                    <a:ext uri="{9D8B030D-6E8A-4147-A177-3AD203B41FA5}">
                      <a16:colId xmlns:a16="http://schemas.microsoft.com/office/drawing/2014/main" val="3009181520"/>
                    </a:ext>
                  </a:extLst>
                </a:gridCol>
              </a:tblGrid>
              <a:tr h="1349069">
                <a:tc>
                  <a:txBody>
                    <a:bodyPr/>
                    <a:lstStyle/>
                    <a:p>
                      <a:pPr algn="l" fontAlgn="base"/>
                      <a:r>
                        <a:rPr lang="pl-PL" sz="1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Pozytywne zaopiniowanie przez właściwą instytucję zarządzającą</a:t>
                      </a: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400" b="1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TAK</a:t>
                      </a:r>
                      <a:r>
                        <a:rPr lang="pl-PL" sz="14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400" b="1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TAK</a:t>
                      </a:r>
                      <a:r>
                        <a:rPr lang="pl-PL" sz="14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 marL="72115" marR="72115" marT="36057" marB="36057">
                    <a:lnL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6144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704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F85ADB4-19F2-4E29-86F4-69A7D820E502}"/>
              </a:ext>
            </a:extLst>
          </p:cNvPr>
          <p:cNvSpPr txBox="1"/>
          <p:nvPr/>
        </p:nvSpPr>
        <p:spPr>
          <a:xfrm>
            <a:off x="2301411" y="443145"/>
            <a:ext cx="92591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2400" b="1" u="sng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Silne przywództwo </a:t>
            </a:r>
            <a:r>
              <a:rPr kumimoji="0" lang="pl-PL" sz="2400" b="1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w JST w dużym stopniu determinuje obowiązkowość udziału i rzetelnej pracy na rzecz wspólnych działań w Partnerstwie 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EC77824-5BCB-4CD1-BEBF-E6FE2870797E}"/>
              </a:ext>
            </a:extLst>
          </p:cNvPr>
          <p:cNvSpPr txBox="1"/>
          <p:nvPr/>
        </p:nvSpPr>
        <p:spPr>
          <a:xfrm>
            <a:off x="502960" y="1867293"/>
            <a:ext cx="66114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/>
                <a:sym typeface="Arial"/>
              </a:rPr>
              <a:t>„W  budowaniu mocnego partnerstwa dużą rolę odgrywa </a:t>
            </a: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/>
                <a:sym typeface="Arial"/>
              </a:rPr>
              <a:t>zaangażowanie wójtów, burmistrzów, starostów”</a:t>
            </a:r>
            <a:endParaRPr kumimoji="0" lang="pl-PL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Arial"/>
              <a:sym typeface="Arial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57880390-FF12-4EAD-A570-C0109C0427F7}"/>
              </a:ext>
            </a:extLst>
          </p:cNvPr>
          <p:cNvSpPr txBox="1"/>
          <p:nvPr/>
        </p:nvSpPr>
        <p:spPr>
          <a:xfrm>
            <a:off x="6930981" y="2270987"/>
            <a:ext cx="45955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Raleway Bold"/>
                <a:cs typeface="Arial"/>
                <a:sym typeface="Arial"/>
              </a:rPr>
              <a:t>„Brak jednakowego </a:t>
            </a:r>
            <a:r>
              <a:rPr kumimoji="0" lang="pl-PL" sz="1600" b="0" i="0" u="sng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Raleway Bold"/>
                <a:cs typeface="Arial"/>
                <a:sym typeface="Arial"/>
              </a:rPr>
              <a:t>zaangażowania</a:t>
            </a: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Raleway Bold"/>
                <a:cs typeface="Arial"/>
                <a:sym typeface="Arial"/>
              </a:rPr>
              <a:t> (utożsamiania się z potrzebami partnerstwa jako całego obszaru) partnerów w pracy nad poszczególnymi etapami skutkuje nieporozumieniami na etapie osiągania efektów pracy”</a:t>
            </a:r>
            <a:endParaRPr kumimoji="0" lang="pl-PL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 Bold"/>
              <a:cs typeface="Arial"/>
              <a:sym typeface="Arial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EB2C387A-73E7-485D-AA2F-64D4E3159BB6}"/>
              </a:ext>
            </a:extLst>
          </p:cNvPr>
          <p:cNvSpPr txBox="1"/>
          <p:nvPr/>
        </p:nvSpPr>
        <p:spPr>
          <a:xfrm>
            <a:off x="1106512" y="2627927"/>
            <a:ext cx="65061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2000" b="0" i="0" u="sng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abic Typesetting" panose="03020402040406030203" pitchFamily="66" charset="-78"/>
                <a:cs typeface="Arabic Typesetting" panose="03020402040406030203" pitchFamily="66" charset="-78"/>
                <a:sym typeface="Arial"/>
              </a:rPr>
              <a:t>„Zaangażowanie</a:t>
            </a: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abic Typesetting" panose="03020402040406030203" pitchFamily="66" charset="-78"/>
                <a:cs typeface="Arabic Typesetting" panose="03020402040406030203" pitchFamily="66" charset="-78"/>
                <a:sym typeface="Arial"/>
              </a:rPr>
              <a:t> w cały proces powinno być tak samo mocne na</a:t>
            </a:r>
            <a:b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abic Typesetting" panose="03020402040406030203" pitchFamily="66" charset="-78"/>
                <a:cs typeface="Arabic Typesetting" panose="03020402040406030203" pitchFamily="66" charset="-78"/>
                <a:sym typeface="Arial"/>
              </a:rPr>
            </a:b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abic Typesetting" panose="03020402040406030203" pitchFamily="66" charset="-78"/>
                <a:cs typeface="Arabic Typesetting" panose="03020402040406030203" pitchFamily="66" charset="-78"/>
                <a:sym typeface="Arial"/>
              </a:rPr>
              <a:t>początku realizacji działań oraz na ich ukończeniu” 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abic Typesetting" panose="03020402040406030203" pitchFamily="66" charset="-78"/>
              <a:cs typeface="Arabic Typesetting" panose="03020402040406030203" pitchFamily="66" charset="-78"/>
              <a:sym typeface="Arial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98925D0-F963-4802-9152-C34F4B0A4096}"/>
              </a:ext>
            </a:extLst>
          </p:cNvPr>
          <p:cNvSpPr txBox="1"/>
          <p:nvPr/>
        </p:nvSpPr>
        <p:spPr>
          <a:xfrm>
            <a:off x="502960" y="3659566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  <a:sym typeface="Arial"/>
              </a:rPr>
              <a:t>„Partnerstwo powinno być przemyślane - tworzyć je powinny podmioty </a:t>
            </a:r>
            <a:r>
              <a:rPr kumimoji="0" lang="pl-PL" sz="1600" b="0" i="0" u="sng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  <a:sym typeface="Arial"/>
              </a:rPr>
              <a:t>ściśle zainteresowane współpracą</a:t>
            </a: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  <a:sym typeface="Arial"/>
              </a:rPr>
              <a:t>, delegujące do pracy w partnerstwie osoby kompetentne, nie obłożone nadto innymi obowiązkami</a:t>
            </a: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Roboto" panose="02000000000000000000" pitchFamily="2" charset="0"/>
                <a:cs typeface="Arial"/>
                <a:sym typeface="Arial"/>
              </a:rPr>
              <a:t>”</a:t>
            </a:r>
            <a:endParaRPr kumimoji="0" lang="pl-P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2DD8F65-2C15-42A7-AB96-3682654C3681}"/>
              </a:ext>
            </a:extLst>
          </p:cNvPr>
          <p:cNvSpPr txBox="1"/>
          <p:nvPr/>
        </p:nvSpPr>
        <p:spPr>
          <a:xfrm>
            <a:off x="1294384" y="4859685"/>
            <a:ext cx="61273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Sitka Small" pitchFamily="2" charset="0"/>
                <a:cs typeface="Arial"/>
                <a:sym typeface="Arial"/>
              </a:rPr>
              <a:t>„</a:t>
            </a: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Sitka Banner Semibold" pitchFamily="2" charset="0"/>
                <a:cs typeface="Arial"/>
                <a:sym typeface="Arial"/>
              </a:rPr>
              <a:t>Przydatne są wskazówki dotyczące właściwego modelu budowania partnerstwa; zewnętrzna koordynacja działań; koordynacja działań przez osoby kompetentne i doświadczone w zakresie realizacji poszczególnych etapów procesu”</a:t>
            </a:r>
            <a:endParaRPr kumimoji="0" lang="pl-P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tka Banner Semibold" pitchFamily="2" charset="0"/>
              <a:cs typeface="Arial"/>
              <a:sym typeface="Arial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8AA67CE-2A55-4B76-B841-E468606C17C6}"/>
              </a:ext>
            </a:extLst>
          </p:cNvPr>
          <p:cNvSpPr txBox="1"/>
          <p:nvPr/>
        </p:nvSpPr>
        <p:spPr>
          <a:xfrm>
            <a:off x="6348194" y="4667810"/>
            <a:ext cx="661147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b="0" i="1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Roboto" panose="02000000000000000000" pitchFamily="2" charset="0"/>
                <a:cs typeface="Arial"/>
                <a:sym typeface="Arial"/>
              </a:rPr>
              <a:t>„Zbyt duże partnerstwa są </a:t>
            </a:r>
            <a:br>
              <a:rPr kumimoji="0" lang="pl-PL" sz="1600" b="0" i="1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Roboto" panose="02000000000000000000" pitchFamily="2" charset="0"/>
                <a:cs typeface="Arial"/>
                <a:sym typeface="Arial"/>
              </a:rPr>
            </a:br>
            <a:r>
              <a:rPr kumimoji="0" lang="pl-PL" sz="1600" b="0" i="1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Roboto" panose="02000000000000000000" pitchFamily="2" charset="0"/>
                <a:cs typeface="Arial"/>
                <a:sym typeface="Arial"/>
              </a:rPr>
              <a:t>trudne do koordynacji</a:t>
            </a:r>
            <a:r>
              <a:rPr kumimoji="0" lang="pl-PL" sz="1400" b="0" i="1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Roboto" panose="02000000000000000000" pitchFamily="2" charset="0"/>
                <a:cs typeface="Arial"/>
                <a:sym typeface="Arial"/>
              </a:rPr>
              <a:t>”</a:t>
            </a:r>
            <a:endParaRPr kumimoji="0" lang="pl-PL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8676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/>
          <p:nvPr/>
        </p:nvSpPr>
        <p:spPr>
          <a:xfrm>
            <a:off x="634316" y="1997859"/>
            <a:ext cx="11223319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pl-PL" sz="1800" u="sng" dirty="0">
                <a:latin typeface="Raleway" panose="020B0003030101060003" pitchFamily="34" charset="0"/>
              </a:rPr>
              <a:t>Kontynuacja badań i analiz wynikających z diagnozy:</a:t>
            </a:r>
          </a:p>
          <a:p>
            <a:pPr marL="0" indent="0">
              <a:buNone/>
            </a:pPr>
            <a:endParaRPr lang="pl-PL" sz="1800" b="1" dirty="0">
              <a:latin typeface="Raleway" panose="020B0003030101060003" pitchFamily="34" charset="0"/>
            </a:endParaRPr>
          </a:p>
          <a:p>
            <a:pPr marL="0" indent="0">
              <a:buNone/>
            </a:pPr>
            <a:r>
              <a:rPr lang="pl-PL" sz="1800" dirty="0">
                <a:latin typeface="Raleway" panose="020B0003030101060003" pitchFamily="34" charset="0"/>
              </a:rPr>
              <a:t>1) CZY POLITYKI ROZWOJU I DOKUMENTY STRATEGICZNE CZŁONKÓW STOWARZYSZENIA SIĘ WIDZĄ?</a:t>
            </a:r>
          </a:p>
          <a:p>
            <a:pPr marL="0" indent="0">
              <a:buNone/>
            </a:pPr>
            <a:endParaRPr lang="pl-PL" sz="1800" dirty="0">
              <a:latin typeface="Raleway" panose="020B0003030101060003" pitchFamily="34" charset="0"/>
            </a:endParaRPr>
          </a:p>
          <a:p>
            <a:pPr marL="0" indent="0">
              <a:buNone/>
            </a:pPr>
            <a:r>
              <a:rPr lang="pl-PL" sz="1800" dirty="0">
                <a:latin typeface="Raleway" panose="020B0003030101060003" pitchFamily="34" charset="0"/>
              </a:rPr>
              <a:t>2) REGULARNA ANKIETYZACJA MIESZKAŃCÓW, MŁODZIEŻY, PRZESIĘBIORCÓW</a:t>
            </a:r>
          </a:p>
          <a:p>
            <a:pPr marL="0" indent="0">
              <a:buNone/>
            </a:pPr>
            <a:endParaRPr lang="pl-PL" sz="1800" b="1" dirty="0">
              <a:latin typeface="Raleway" panose="020B0003030101060003" pitchFamily="34" charset="0"/>
            </a:endParaRPr>
          </a:p>
          <a:p>
            <a:pPr marL="0" indent="0">
              <a:buNone/>
            </a:pPr>
            <a:r>
              <a:rPr lang="pl-PL" sz="1800" dirty="0">
                <a:latin typeface="Raleway" panose="020B0003030101060003" pitchFamily="34" charset="0"/>
              </a:rPr>
              <a:t>3) ANALIZA DANYCH STATYSTYCZNYCH – MRL – GOTOWE DANE DLA PARTNERSTWA</a:t>
            </a:r>
          </a:p>
          <a:p>
            <a:pPr marL="0" indent="0">
              <a:buNone/>
            </a:pPr>
            <a:endParaRPr lang="pl-PL" sz="1800" dirty="0">
              <a:latin typeface="Raleway" panose="020B0003030101060003" pitchFamily="34" charset="0"/>
            </a:endParaRPr>
          </a:p>
          <a:p>
            <a:pPr marL="0" indent="0">
              <a:buNone/>
            </a:pPr>
            <a:r>
              <a:rPr lang="pl-PL" sz="1800" dirty="0">
                <a:latin typeface="Raleway" panose="020B0003030101060003" pitchFamily="34" charset="0"/>
              </a:rPr>
              <a:t> </a:t>
            </a:r>
            <a:r>
              <a:rPr lang="pl-PL" sz="1800" dirty="0">
                <a:latin typeface="Raleway" panose="020B0003030101060003" pitchFamily="34" charset="0"/>
                <a:hlinkClick r:id="rId3"/>
              </a:rPr>
              <a:t>https://partnerstwa.monitorrozwoju.pl/</a:t>
            </a:r>
            <a:endParaRPr lang="pl-PL" sz="1800" dirty="0">
              <a:latin typeface="Raleway" panose="020B0003030101060003" pitchFamily="34" charset="0"/>
            </a:endParaRPr>
          </a:p>
          <a:p>
            <a:pPr marL="0" indent="0">
              <a:buNone/>
            </a:pPr>
            <a:endParaRPr lang="pl-PL" sz="1800" dirty="0">
              <a:latin typeface="Raleway" panose="020B0003030101060003" pitchFamily="34" charset="0"/>
            </a:endParaRPr>
          </a:p>
          <a:p>
            <a:pPr marL="0" indent="0">
              <a:buNone/>
            </a:pPr>
            <a:r>
              <a:rPr lang="pl-PL" sz="1800" dirty="0">
                <a:solidFill>
                  <a:schemeClr val="tx1"/>
                </a:solidFill>
                <a:latin typeface="Raleway" panose="020B0003030101060003" pitchFamily="34" charset="0"/>
                <a:hlinkClick r:id="rId4"/>
              </a:rPr>
              <a:t>https://przedsiebiorczosc.monitorrozwoju.pl/</a:t>
            </a:r>
            <a:endParaRPr lang="pl-PL" sz="1800" dirty="0">
              <a:solidFill>
                <a:schemeClr val="tx1"/>
              </a:solidFill>
              <a:latin typeface="Raleway" panose="020B0003030101060003" pitchFamily="34" charset="0"/>
            </a:endParaRPr>
          </a:p>
          <a:p>
            <a:pPr marL="0" indent="0">
              <a:buNone/>
            </a:pPr>
            <a:endParaRPr lang="pl-PL" sz="1800" dirty="0">
              <a:solidFill>
                <a:schemeClr val="tx1"/>
              </a:solidFill>
              <a:latin typeface="Raleway" panose="020B0003030101060003" pitchFamily="34" charset="0"/>
            </a:endParaRPr>
          </a:p>
          <a:p>
            <a:pPr marL="0" indent="0">
              <a:buNone/>
            </a:pPr>
            <a:r>
              <a:rPr lang="pl-PL" sz="1800" dirty="0">
                <a:solidFill>
                  <a:schemeClr val="tx1"/>
                </a:solidFill>
                <a:latin typeface="Raleway" panose="020B0003030101060003" pitchFamily="34" charset="0"/>
                <a:hlinkClick r:id="rId5"/>
              </a:rPr>
              <a:t>https://analizy.monitorrozwoju.pl/</a:t>
            </a:r>
            <a:endParaRPr lang="pl-PL" sz="1800" dirty="0">
              <a:solidFill>
                <a:schemeClr val="tx1"/>
              </a:solidFill>
              <a:latin typeface="Raleway" panose="020B0003030101060003" pitchFamily="34" charset="0"/>
            </a:endParaRPr>
          </a:p>
          <a:p>
            <a:pPr marL="0" indent="0">
              <a:buNone/>
            </a:pPr>
            <a:endParaRPr lang="pl-PL" sz="1800" dirty="0">
              <a:solidFill>
                <a:schemeClr val="tx1"/>
              </a:solidFill>
              <a:latin typeface="Raleway" panose="020B0003030101060003" pitchFamily="34" charset="0"/>
            </a:endParaRPr>
          </a:p>
          <a:p>
            <a:pPr marL="0" indent="0">
              <a:buNone/>
            </a:pPr>
            <a:endParaRPr lang="pl-PL" sz="1800" dirty="0">
              <a:solidFill>
                <a:schemeClr val="tx1"/>
              </a:solidFill>
              <a:latin typeface="Raleway" panose="020B0003030101060003" pitchFamily="34" charset="0"/>
            </a:endParaRPr>
          </a:p>
        </p:txBody>
      </p:sp>
      <p:pic>
        <p:nvPicPr>
          <p:cNvPr id="102" name="Google Shape;10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50334" y="436591"/>
            <a:ext cx="2028748" cy="957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3"/>
          <p:cNvGrpSpPr/>
          <p:nvPr/>
        </p:nvGrpSpPr>
        <p:grpSpPr>
          <a:xfrm flipH="1">
            <a:off x="0" y="5930423"/>
            <a:ext cx="3705591" cy="927577"/>
            <a:chOff x="1214188" y="6110772"/>
            <a:chExt cx="3705591" cy="927577"/>
          </a:xfrm>
        </p:grpSpPr>
        <p:pic>
          <p:nvPicPr>
            <p:cNvPr id="104" name="Google Shape;104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092611" y="6124653"/>
              <a:ext cx="827168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H="1">
              <a:off x="2395538" y="6124653"/>
              <a:ext cx="564493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883632" y="6124653"/>
              <a:ext cx="1257748" cy="9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flipH="1">
              <a:off x="1214188" y="6110772"/>
              <a:ext cx="1257748" cy="9136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100;p3">
            <a:extLst>
              <a:ext uri="{FF2B5EF4-FFF2-40B4-BE49-F238E27FC236}">
                <a16:creationId xmlns:a16="http://schemas.microsoft.com/office/drawing/2014/main" id="{BEAF339B-8573-65C7-7D2C-D8B24844EB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6533" y="436591"/>
            <a:ext cx="7771228" cy="1139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262626"/>
              </a:buClr>
              <a:buSzPts val="3200"/>
            </a:pPr>
            <a:r>
              <a:rPr lang="pl-PL" sz="3200" b="1" dirty="0">
                <a:solidFill>
                  <a:schemeClr val="tx1"/>
                </a:solidFill>
                <a:latin typeface="Raleway" panose="020B0003030101060003" pitchFamily="34" charset="0"/>
              </a:rPr>
              <a:t>Zarządzanie strategiczne</a:t>
            </a:r>
            <a:endParaRPr sz="3200" b="1" dirty="0">
              <a:solidFill>
                <a:schemeClr val="tx1"/>
              </a:solidFill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91506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yw pakietu Office">
  <a:themeElements>
    <a:clrScheme name="CWD">
      <a:dk1>
        <a:srgbClr val="000000"/>
      </a:dk1>
      <a:lt1>
        <a:srgbClr val="FFFFFF"/>
      </a:lt1>
      <a:dk2>
        <a:srgbClr val="343434"/>
      </a:dk2>
      <a:lt2>
        <a:srgbClr val="E7E6E6"/>
      </a:lt2>
      <a:accent1>
        <a:srgbClr val="07497F"/>
      </a:accent1>
      <a:accent2>
        <a:srgbClr val="90C145"/>
      </a:accent2>
      <a:accent3>
        <a:srgbClr val="A5A5A5"/>
      </a:accent3>
      <a:accent4>
        <a:srgbClr val="07497F"/>
      </a:accent4>
      <a:accent5>
        <a:srgbClr val="2DB7EB"/>
      </a:accent5>
      <a:accent6>
        <a:srgbClr val="90C145"/>
      </a:accent6>
      <a:hlink>
        <a:srgbClr val="2DB7EB"/>
      </a:hlink>
      <a:folHlink>
        <a:srgbClr val="07497F"/>
      </a:folHlink>
    </a:clrScheme>
    <a:fontScheme name="CWD">
      <a:majorFont>
        <a:latin typeface="Raleway Bold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E7CE990A60E9047BFE5EC82EDAEF19F" ma:contentTypeVersion="14" ma:contentTypeDescription="Utwórz nowy dokument." ma:contentTypeScope="" ma:versionID="80591e1231fc30a38877b7f00d8c6db8">
  <xsd:schema xmlns:xsd="http://www.w3.org/2001/XMLSchema" xmlns:xs="http://www.w3.org/2001/XMLSchema" xmlns:p="http://schemas.microsoft.com/office/2006/metadata/properties" xmlns:ns2="6adb0c23-3fed-412e-be5a-577098e4a715" xmlns:ns3="df49ff4d-a706-4ee4-a1b9-109202d6326c" targetNamespace="http://schemas.microsoft.com/office/2006/metadata/properties" ma:root="true" ma:fieldsID="17da4b7841b2f928c369c055cf542cbb" ns2:_="" ns3:_="">
    <xsd:import namespace="6adb0c23-3fed-412e-be5a-577098e4a715"/>
    <xsd:import namespace="df49ff4d-a706-4ee4-a1b9-109202d632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b0c23-3fed-412e-be5a-577098e4a7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Tagi obrazów" ma:readOnly="false" ma:fieldId="{5cf76f15-5ced-4ddc-b409-7134ff3c332f}" ma:taxonomyMulti="true" ma:sspId="c75c27e3-948d-411c-9739-2292ede3f0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49ff4d-a706-4ee4-a1b9-109202d6326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78630d2-2a53-415f-8798-968a68e96437}" ma:internalName="TaxCatchAll" ma:showField="CatchAllData" ma:web="df49ff4d-a706-4ee4-a1b9-109202d632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f49ff4d-a706-4ee4-a1b9-109202d6326c" xsi:nil="true"/>
    <lcf76f155ced4ddcb4097134ff3c332f xmlns="6adb0c23-3fed-412e-be5a-577098e4a71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6FA5BD-5EF3-4389-A2C6-7CB80237C3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db0c23-3fed-412e-be5a-577098e4a715"/>
    <ds:schemaRef ds:uri="df49ff4d-a706-4ee4-a1b9-109202d632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BD7949-39B8-4494-8A9A-E9F1F99E0D13}">
  <ds:schemaRefs>
    <ds:schemaRef ds:uri="797f1dc2-8d94-4174-b000-101e7575fb6c"/>
    <ds:schemaRef ds:uri="cc04306a-7e29-4598-8bc0-52e63436a2c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df49ff4d-a706-4ee4-a1b9-109202d6326c"/>
    <ds:schemaRef ds:uri="6adb0c23-3fed-412e-be5a-577098e4a715"/>
  </ds:schemaRefs>
</ds:datastoreItem>
</file>

<file path=customXml/itemProps3.xml><?xml version="1.0" encoding="utf-8"?>
<ds:datastoreItem xmlns:ds="http://schemas.openxmlformats.org/officeDocument/2006/customXml" ds:itemID="{551D5E74-A814-44C5-92C5-B3CBA01C7B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921</Words>
  <Application>Microsoft Office PowerPoint</Application>
  <PresentationFormat>Panoramiczny</PresentationFormat>
  <Paragraphs>89</Paragraphs>
  <Slides>14</Slides>
  <Notes>11</Notes>
  <HiddenSlides>0</HiddenSlides>
  <MMClips>0</MMClips>
  <ScaleCrop>false</ScaleCrop>
  <HeadingPairs>
    <vt:vector size="6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14</vt:i4>
      </vt:variant>
    </vt:vector>
  </HeadingPairs>
  <TitlesOfParts>
    <vt:vector size="28" baseType="lpstr">
      <vt:lpstr>Raleway</vt:lpstr>
      <vt:lpstr>Sitka Banner Semibold</vt:lpstr>
      <vt:lpstr>Nirmala UI</vt:lpstr>
      <vt:lpstr>Lato</vt:lpstr>
      <vt:lpstr>Arial</vt:lpstr>
      <vt:lpstr>Sitka Small</vt:lpstr>
      <vt:lpstr>Times</vt:lpstr>
      <vt:lpstr>Arabic Typesetting</vt:lpstr>
      <vt:lpstr>Raleway Bold</vt:lpstr>
      <vt:lpstr>Calibri</vt:lpstr>
      <vt:lpstr>Roboto</vt:lpstr>
      <vt:lpstr>Microsoft YaHei Light</vt:lpstr>
      <vt:lpstr>Motyw pakietu Office</vt:lpstr>
      <vt:lpstr>1_Motyw pakietu Office</vt:lpstr>
      <vt:lpstr>  PARTNERSTWO DLA ROZWOJU KRAJNY   SPOTKANIE KONSULTACYJNO-SZKOLENIOWE 07.07.2022</vt:lpstr>
      <vt:lpstr>Prezentacja programu PowerPoint</vt:lpstr>
      <vt:lpstr>Weryfikacja harmonogramu działań zmierzających do przyjęcia Strategii Terytorialnej - IIT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Zarządzanie strategiczne</vt:lpstr>
      <vt:lpstr>Ogólny wskaźnik Rozwoju Partnerstwa</vt:lpstr>
      <vt:lpstr>Wskaźnik Rozwoju Partnerstwa</vt:lpstr>
      <vt:lpstr>Wskaźnik Rozwoju Partnerstwa</vt:lpstr>
      <vt:lpstr>Wpływy JST z PIT na 1000 osób w wieku produkcyjnym</vt:lpstr>
      <vt:lpstr>DZIĘKUJĘ ZA UWAGĘ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Oddziaływanie projektu CWD</dc:title>
  <dc:creator>Kamila Łozińska</dc:creator>
  <cp:lastModifiedBy>Justyna Pietrzykowska</cp:lastModifiedBy>
  <cp:revision>4</cp:revision>
  <dcterms:created xsi:type="dcterms:W3CDTF">2022-06-06T09:42:19Z</dcterms:created>
  <dcterms:modified xsi:type="dcterms:W3CDTF">2022-07-06T18:52:39Z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0x010100BE7CE990A60E9047BFE5EC82EDAEF19F</vt:lpwstr>
  </property>
</Properties>
</file>